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59" r:id="rId3"/>
  </p:sldMasterIdLst>
  <p:notesMasterIdLst>
    <p:notesMasterId r:id="rId5"/>
  </p:notesMasterIdLst>
  <p:handoutMasterIdLst>
    <p:handoutMasterId r:id="rId6"/>
  </p:handoutMasterIdLst>
  <p:sldIdLst>
    <p:sldId id="467" r:id="rId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78BE20"/>
    <a:srgbClr val="FC7701"/>
    <a:srgbClr val="F2401F"/>
    <a:srgbClr val="FF3300"/>
    <a:srgbClr val="E7401F"/>
    <a:srgbClr val="007942"/>
    <a:srgbClr val="0066FF"/>
    <a:srgbClr val="FCDC41"/>
    <a:srgbClr val="324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1001" autoAdjust="0"/>
  </p:normalViewPr>
  <p:slideViewPr>
    <p:cSldViewPr snapToGrid="0" snapToObjects="1">
      <p:cViewPr varScale="1">
        <p:scale>
          <a:sx n="61" d="100"/>
          <a:sy n="61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2BF15-CC46-4F83-A4A9-D6AA6EBEBC6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12E7-533D-490C-A726-07D88BAC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8C13ED-9018-46D4-839C-FFF505109A27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ECB1083-D2D7-4D15-8A7E-3FFE75B35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-panor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6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5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6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3248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1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7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8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8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61985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61985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>
          <a:xfrm>
            <a:off x="38100" y="153454"/>
            <a:ext cx="91059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28822" y="914729"/>
            <a:ext cx="4267200" cy="31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9050" y="4228305"/>
            <a:ext cx="4381500" cy="26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Tx/>
              <a:buFontTx/>
              <a:buNone/>
            </a:pPr>
            <a:endParaRPr lang="en-US" altLang="en-US" sz="12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een-stripe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03300"/>
            <a:ext cx="1853965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Ian Ferguson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(ianf@mst.edu)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5067300" y="6503299"/>
            <a:ext cx="4148711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College of Engineering and Computing: ABET Visit,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Oct. 2014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Slide [</a:t>
            </a:r>
            <a:fld id="{F872AE7D-4622-4700-AF22-F0D206F25D94}" type="slidenum">
              <a:rPr lang="en-US" altLang="en-US" sz="1000" smtClean="0">
                <a:solidFill>
                  <a:srgbClr val="006000"/>
                </a:solidFill>
                <a:latin typeface="Times New Roman" pitchFamily="18" charset="0"/>
              </a:rPr>
              <a:t>‹#›</a:t>
            </a:fld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01B4-8D36-43EA-9C61-A9C4DF6F6FE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525A-BFDB-494C-BA1E-2EC507A6D688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4457700" y="849309"/>
            <a:ext cx="38100" cy="5871531"/>
          </a:xfrm>
          <a:prstGeom prst="line">
            <a:avLst/>
          </a:prstGeom>
          <a:ln>
            <a:solidFill>
              <a:srgbClr val="509E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7258" y="3887631"/>
            <a:ext cx="894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8100" y="78059"/>
            <a:ext cx="9105900" cy="6387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DEPARTMENT OF HISTORY and POLITICAL SCIENCE</a:t>
            </a:r>
          </a:p>
          <a:p>
            <a:r>
              <a:rPr lang="en-US" sz="2800" dirty="0">
                <a:latin typeface="Orgon Slab" panose="02000503000000020004" pitchFamily="50" charset="0"/>
              </a:rPr>
              <a:t>History of Egyptology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3347" y="716819"/>
            <a:ext cx="4324354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1300" b="1" u="sng" dirty="0">
                <a:solidFill>
                  <a:srgbClr val="509E2F"/>
                </a:solidFill>
              </a:rPr>
              <a:t>Research Topics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Tx/>
              <a:buNone/>
              <a:defRPr/>
            </a:pPr>
            <a:endParaRPr lang="en-US" altLang="en-US" sz="1300" dirty="0">
              <a:solidFill>
                <a:srgbClr val="509E2F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300" dirty="0"/>
              <a:t>19</a:t>
            </a:r>
            <a:r>
              <a:rPr lang="en-US" altLang="en-US" sz="1300" baseline="30000" dirty="0"/>
              <a:t>th</a:t>
            </a:r>
            <a:r>
              <a:rPr lang="en-US" altLang="en-US" sz="1300" dirty="0"/>
              <a:t>-20</a:t>
            </a:r>
            <a:r>
              <a:rPr lang="en-US" altLang="en-US" sz="1300" baseline="30000" dirty="0"/>
              <a:t>th</a:t>
            </a:r>
            <a:r>
              <a:rPr lang="en-US" altLang="en-US" sz="1300" dirty="0"/>
              <a:t> Century British Egyptology</a:t>
            </a:r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ct val="0"/>
              </a:spcBef>
              <a:defRPr/>
            </a:pPr>
            <a:r>
              <a:rPr lang="en-US" altLang="en-US" sz="1300" dirty="0"/>
              <a:t>19</a:t>
            </a:r>
            <a:r>
              <a:rPr lang="en-US" altLang="en-US" sz="1300" baseline="30000" dirty="0"/>
              <a:t>th</a:t>
            </a:r>
            <a:r>
              <a:rPr lang="en-US" altLang="en-US" sz="1300" dirty="0"/>
              <a:t>-20</a:t>
            </a:r>
            <a:r>
              <a:rPr lang="en-US" altLang="en-US" sz="1300" baseline="30000" dirty="0"/>
              <a:t>th</a:t>
            </a:r>
            <a:r>
              <a:rPr lang="en-US" altLang="en-US" sz="1300" dirty="0"/>
              <a:t> Century American Egyptology</a:t>
            </a:r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ct val="0"/>
              </a:spcBef>
              <a:defRPr/>
            </a:pPr>
            <a:r>
              <a:rPr lang="en-US" altLang="en-US" sz="1300" dirty="0"/>
              <a:t>Women in the Field</a:t>
            </a:r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ct val="0"/>
              </a:spcBef>
              <a:defRPr/>
            </a:pPr>
            <a:r>
              <a:rPr lang="en-US" altLang="en-US" sz="1300" dirty="0"/>
              <a:t>Knowledge Creation in Scientific Networks</a:t>
            </a:r>
          </a:p>
          <a:p>
            <a:pPr>
              <a:spcBef>
                <a:spcPct val="0"/>
              </a:spcBef>
              <a:defRPr/>
            </a:pPr>
            <a:endParaRPr lang="en-US" altLang="en-US" sz="1300" dirty="0"/>
          </a:p>
          <a:p>
            <a:pPr>
              <a:spcBef>
                <a:spcPct val="0"/>
              </a:spcBef>
              <a:defRPr/>
            </a:pPr>
            <a:r>
              <a:rPr lang="en-US" altLang="en-US" sz="1300" dirty="0"/>
              <a:t>Western Tourists in Egypt</a:t>
            </a:r>
          </a:p>
          <a:p>
            <a:pPr marL="114300" lvl="1" indent="-114300">
              <a:spcBef>
                <a:spcPct val="0"/>
              </a:spcBef>
              <a:buFontTx/>
              <a:buNone/>
              <a:defRPr/>
            </a:pPr>
            <a:endParaRPr lang="en-US" altLang="en-US" sz="9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9308" y="4044702"/>
            <a:ext cx="4168197" cy="151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509E2F"/>
                </a:solidFill>
              </a:rPr>
              <a:t>Contact Information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300" dirty="0">
                <a:latin typeface="Arial Unicode MS" pitchFamily="34" charset="-128"/>
              </a:rPr>
              <a:t>Kathleen Sheppard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300" dirty="0">
                <a:latin typeface="Arial Unicode MS" pitchFamily="34" charset="-128"/>
              </a:rPr>
              <a:t>Professor, History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300" dirty="0">
                <a:latin typeface="Arial Unicode MS" pitchFamily="34" charset="-128"/>
              </a:rPr>
              <a:t>Email: sheppardka@mst.edu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300" dirty="0">
                <a:latin typeface="Arial Unicode MS" pitchFamily="34" charset="-128"/>
              </a:rPr>
              <a:t>Phone: 573-341-4815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300" b="1" u="sng" dirty="0">
              <a:solidFill>
                <a:srgbClr val="0033CC"/>
              </a:solidFill>
              <a:latin typeface="Arial Unicode MS" pitchFamily="34" charset="-128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457701" y="3798289"/>
            <a:ext cx="4474742" cy="252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05000"/>
              </a:lnSpc>
              <a:buFontTx/>
              <a:buNone/>
            </a:pPr>
            <a:r>
              <a:rPr lang="en-US" altLang="en-US" sz="1400" b="1" dirty="0">
                <a:solidFill>
                  <a:srgbClr val="509E2F"/>
                </a:solidFill>
                <a:latin typeface="Orgon Slab" pitchFamily="50" charset="0"/>
              </a:rPr>
              <a:t>Keywords</a:t>
            </a:r>
          </a:p>
          <a:p>
            <a:pPr>
              <a:spcBef>
                <a:spcPts val="200"/>
              </a:spcBef>
              <a:buSzPct val="110000"/>
            </a:pPr>
            <a:r>
              <a:rPr lang="en-US" altLang="en-US" sz="1200" dirty="0">
                <a:latin typeface="Orgon Slab" pitchFamily="50" charset="0"/>
              </a:rPr>
              <a:t>Egyptology; Women in Science; Scientific Networks; Tourism; Margaret Murray; Mummies; Archaeology; History of Science; James Breasted</a:t>
            </a:r>
          </a:p>
          <a:p>
            <a:pPr>
              <a:buFontTx/>
              <a:buNone/>
            </a:pPr>
            <a:r>
              <a:rPr lang="en-US" altLang="en-US" sz="1400" b="1" dirty="0">
                <a:solidFill>
                  <a:srgbClr val="509E2F"/>
                </a:solidFill>
                <a:latin typeface="Orgon Slab" pitchFamily="50" charset="0"/>
              </a:rPr>
              <a:t>Significant  achievements</a:t>
            </a:r>
          </a:p>
          <a:p>
            <a:pPr>
              <a:spcBef>
                <a:spcPts val="200"/>
              </a:spcBef>
              <a:buSzPct val="110000"/>
            </a:pPr>
            <a:r>
              <a:rPr lang="en-US" sz="1200" i="1" dirty="0">
                <a:latin typeface="Orgon Slab" pitchFamily="50" charset="0"/>
              </a:rPr>
              <a:t>Tea on the Terrace: Hotels and Egyptologists’ Social Networks, 1885-1925. </a:t>
            </a:r>
            <a:r>
              <a:rPr lang="en-US" sz="1200" dirty="0">
                <a:latin typeface="Orgon Slab" pitchFamily="50" charset="0"/>
              </a:rPr>
              <a:t>Manchester University Press, 2022</a:t>
            </a:r>
            <a:endParaRPr lang="en-US" sz="1200" i="1" dirty="0">
              <a:latin typeface="Orgon Slab" pitchFamily="50" charset="0"/>
            </a:endParaRPr>
          </a:p>
          <a:p>
            <a:pPr>
              <a:spcBef>
                <a:spcPts val="200"/>
              </a:spcBef>
              <a:buSzPct val="110000"/>
            </a:pPr>
            <a:r>
              <a:rPr lang="en-US" sz="1200" i="1" dirty="0">
                <a:latin typeface="Orgon Slab" pitchFamily="50" charset="0"/>
              </a:rPr>
              <a:t>My dear Miss Ransom: Letters between Caroline Ransom Williams and James Henry Breasted, 1898-1935</a:t>
            </a:r>
            <a:r>
              <a:rPr lang="en-US" sz="1200" dirty="0">
                <a:latin typeface="Orgon Slab" pitchFamily="50" charset="0"/>
              </a:rPr>
              <a:t>. Oxford: </a:t>
            </a:r>
            <a:r>
              <a:rPr lang="en-US" sz="1200" dirty="0" err="1">
                <a:latin typeface="Orgon Slab" pitchFamily="50" charset="0"/>
              </a:rPr>
              <a:t>Archaeopress</a:t>
            </a:r>
            <a:r>
              <a:rPr lang="en-US" sz="1200" dirty="0">
                <a:latin typeface="Orgon Slab" pitchFamily="50" charset="0"/>
              </a:rPr>
              <a:t>: 2018.</a:t>
            </a:r>
          </a:p>
          <a:p>
            <a:pPr>
              <a:spcBef>
                <a:spcPts val="200"/>
              </a:spcBef>
              <a:buSzPct val="110000"/>
            </a:pPr>
            <a:r>
              <a:rPr lang="en-US" sz="1200" i="1" dirty="0">
                <a:latin typeface="Orgon Slab" pitchFamily="50" charset="0"/>
              </a:rPr>
              <a:t>The Life of Margaret Alice Murray: A Woman’s Work in Archaeology</a:t>
            </a:r>
            <a:r>
              <a:rPr lang="en-US" sz="1200" dirty="0">
                <a:latin typeface="Orgon Slab" pitchFamily="50" charset="0"/>
              </a:rPr>
              <a:t>. Lexington Books, 2013.</a:t>
            </a:r>
            <a:endParaRPr lang="en-US" altLang="en-US" sz="1200" dirty="0">
              <a:latin typeface="Orgon Slab" pitchFamily="50" charset="0"/>
            </a:endParaRPr>
          </a:p>
        </p:txBody>
      </p:sp>
      <p:pic>
        <p:nvPicPr>
          <p:cNvPr id="1034" name="Picture 10" descr="Image result for shepheard's hotel cairo luggage ta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8594" r="11307" b="9223"/>
          <a:stretch/>
        </p:blipFill>
        <p:spPr bwMode="auto">
          <a:xfrm>
            <a:off x="7340490" y="320031"/>
            <a:ext cx="1706252" cy="22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argaret alice mur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99" y="734918"/>
            <a:ext cx="2540491" cy="17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giza pyramids 19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8" b="38873"/>
          <a:stretch/>
        </p:blipFill>
        <p:spPr bwMode="auto">
          <a:xfrm>
            <a:off x="4799999" y="2517232"/>
            <a:ext cx="4246743" cy="12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6E0C1-D61E-DB3F-3F5D-53849371F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635" y="3689131"/>
            <a:ext cx="2063115" cy="30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9229</TotalTime>
  <Words>136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Unicode MS</vt:lpstr>
      <vt:lpstr>Calibri</vt:lpstr>
      <vt:lpstr>Calibri Light</vt:lpstr>
      <vt:lpstr>Orgon Slab</vt:lpstr>
      <vt:lpstr>Times New Roman</vt:lpstr>
      <vt:lpstr>Office Theme</vt:lpstr>
      <vt:lpstr>1_Custom Design</vt:lpstr>
      <vt:lpstr>Custom Design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Sheppard, Kathleen</cp:lastModifiedBy>
  <cp:revision>419</cp:revision>
  <cp:lastPrinted>2014-10-02T23:52:06Z</cp:lastPrinted>
  <dcterms:created xsi:type="dcterms:W3CDTF">2011-01-20T20:51:22Z</dcterms:created>
  <dcterms:modified xsi:type="dcterms:W3CDTF">2023-12-15T19:49:48Z</dcterms:modified>
</cp:coreProperties>
</file>